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91" d="100"/>
          <a:sy n="91" d="100"/>
        </p:scale>
        <p:origin x="3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12/12/2016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786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CFB7741-FACB-4811-B5A4-FF52C4FFE19E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014788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5FBFC29-6B80-472A-9059-265C6C6DB962}" type="slidenum">
              <a:rPr lang="en-US" altLang="en-US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0147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479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8596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506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95BC382-DBE4-40A6-A4A8-C3A6C0C00106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045508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6E705EC-CC80-4C03-BCD0-03158DCDA369}" type="slidenum">
              <a:rPr lang="en-US" altLang="en-US"/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10455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55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6065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074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8071B9F-23D5-4A4F-87F3-B9209EAA4D8D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027076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0DBBBF2-F5C6-4211-837E-CA9ABACFA5D8}" type="slidenum">
              <a:rPr lang="en-US" altLang="en-US"/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10270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707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7667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17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8B13F08-70D4-49B9-8AFD-93D873B03BD7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031172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43D5D4A-7872-47EC-AD7F-A5C5431CA0BD}" type="slidenum">
              <a:rPr lang="en-US" altLang="en-US"/>
              <a:pPr algn="r" eaLnBrk="1" hangingPunct="1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10311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117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This is just to give you an idea of the EIC amounts for 2015.  TS automatically calculates this credit</a:t>
            </a:r>
          </a:p>
        </p:txBody>
      </p:sp>
    </p:spTree>
    <p:extLst>
      <p:ext uri="{BB962C8B-B14F-4D97-AF65-F5344CB8AC3E}">
        <p14:creationId xmlns:p14="http://schemas.microsoft.com/office/powerpoint/2010/main" val="34396326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Rectangle 6"/>
          <p:cNvSpPr txBox="1">
            <a:spLocks noGrp="1" noChangeArrowheads="1"/>
          </p:cNvSpPr>
          <p:nvPr/>
        </p:nvSpPr>
        <p:spPr bwMode="auto">
          <a:xfrm>
            <a:off x="0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</a:rPr>
              <a:t>03Filing Status 2008x</a:t>
            </a:r>
          </a:p>
        </p:txBody>
      </p:sp>
      <p:sp>
        <p:nvSpPr>
          <p:cNvPr id="1047555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CB34244-A142-431B-B3FD-24F17A8509D8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47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755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In</a:t>
            </a:r>
            <a:r>
              <a:rPr lang="en-US" altLang="en-US" baseline="0" dirty="0">
                <a:cs typeface="Arial" panose="020B0604020202020204" pitchFamily="34" charset="0"/>
              </a:rPr>
              <a:t> </a:t>
            </a:r>
            <a:r>
              <a:rPr lang="en-US" altLang="en-US" baseline="0" dirty="0" err="1">
                <a:cs typeface="Arial" panose="020B0604020202020204" pitchFamily="34" charset="0"/>
              </a:rPr>
              <a:t>TaxWise</a:t>
            </a:r>
            <a:r>
              <a:rPr lang="en-US" altLang="en-US" baseline="0" dirty="0">
                <a:cs typeface="Arial" panose="020B0604020202020204" pitchFamily="34" charset="0"/>
              </a:rPr>
              <a:t>, we had to manually enter a nondependent who is eligible for NJ EITC using override capability.  </a:t>
            </a:r>
            <a:r>
              <a:rPr lang="en-US" altLang="en-US" baseline="0" dirty="0" err="1">
                <a:cs typeface="Arial" panose="020B0604020202020204" pitchFamily="34" charset="0"/>
              </a:rPr>
              <a:t>TaxSlayer</a:t>
            </a:r>
            <a:r>
              <a:rPr lang="en-US" altLang="en-US" baseline="0" dirty="0">
                <a:cs typeface="Arial" panose="020B0604020202020204" pitchFamily="34" charset="0"/>
              </a:rPr>
              <a:t> automatically lists the nondependent in the Dependent section of the NJ 1040, followed by the words “EIC ONLY”</a:t>
            </a:r>
          </a:p>
          <a:p>
            <a:pPr marL="274320" lvl="1" eaLnBrk="1" hangingPunct="1">
              <a:buFont typeface="Arial" pitchFamily="34" charset="0"/>
              <a:buChar char="•"/>
            </a:pPr>
            <a:r>
              <a:rPr lang="en-US" altLang="en-US" baseline="0" dirty="0">
                <a:cs typeface="Arial" panose="020B0604020202020204" pitchFamily="34" charset="0"/>
              </a:rPr>
              <a:t> This helps NJ know how many qualifying children there are for EITC.  They can then verify the correct EITC amount </a:t>
            </a:r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6507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7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>
              <a:buFont typeface="Arial" pitchFamily="34" charset="0"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03731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29996CE-8194-41B4-BE0C-7B129F24B605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03731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8FDDF52-F916-4224-867F-8C8C59E1DAB3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14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8726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7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itchFamily="34" charset="0"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03731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29996CE-8194-41B4-BE0C-7B129F24B605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03731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8FDDF52-F916-4224-867F-8C8C59E1DAB3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15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8184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7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itchFamily="34" charset="0"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03731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29996CE-8194-41B4-BE0C-7B129F24B605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03731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8FDDF52-F916-4224-867F-8C8C59E1DAB3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16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3229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8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08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0DCF7E3-D3D9-4705-ABE0-6CF34BEFFF3E}" type="slidenum">
              <a:rPr lang="en-US" altLang="en-US" sz="1400"/>
              <a:pPr>
                <a:spcBef>
                  <a:spcPct val="0"/>
                </a:spcBef>
              </a:pPr>
              <a:t>17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5015934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0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10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54B0C2-4302-4B33-9614-288FECF88E69}" type="slidenum">
              <a:rPr lang="en-US" altLang="en-US" sz="1400"/>
              <a:pPr>
                <a:spcBef>
                  <a:spcPct val="0"/>
                </a:spcBef>
              </a:pPr>
              <a:t>18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3028034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7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>
              <a:buFont typeface="Arial" pitchFamily="34" charset="0"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03731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29996CE-8194-41B4-BE0C-7B129F24B605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03731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8FDDF52-F916-4224-867F-8C8C59E1DAB3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19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597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6834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FBEC1BD-8D69-43CF-9D40-77E9E9BE3F59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016836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1C96279-361F-4005-9F1F-30E8043292D5}" type="slidenum">
              <a:rPr lang="en-US" altLang="en-US"/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0168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683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Some SS cards say “Not valid for employment.”  The SS # may have been obtained to get a federally funded benefit</a:t>
            </a:r>
          </a:p>
        </p:txBody>
      </p:sp>
    </p:spTree>
    <p:extLst>
      <p:ext uri="{BB962C8B-B14F-4D97-AF65-F5344CB8AC3E}">
        <p14:creationId xmlns:p14="http://schemas.microsoft.com/office/powerpoint/2010/main" val="3147280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F7F13A8-889D-4E57-B402-DC0F5DAF47A6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018884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BC5B69C-7717-45A8-9D3C-695DA06E49D8}" type="slidenum">
              <a:rPr lang="en-US" altLang="en-US"/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0188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88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707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93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FB187099-521E-4A76-987D-8E1E1C91CE41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020932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BB3A9E3-D7CC-455E-858C-88455FE93306}" type="slidenum">
              <a:rPr lang="en-US" altLang="en-US"/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0209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09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843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978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5E83178-05DE-47BC-A493-4699184CF543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022980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9D5D5EB-260D-46AD-BECF-69DF54771939}" type="slidenum">
              <a:rPr lang="en-US" altLang="en-US"/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0229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298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848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50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b="1">
              <a:cs typeface="Arial" panose="020B0604020202020204" pitchFamily="34" charset="0"/>
            </a:endParaRPr>
          </a:p>
        </p:txBody>
      </p:sp>
      <p:sp>
        <p:nvSpPr>
          <p:cNvPr id="102502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BCB9490-D296-4C46-AE5D-65C37502C024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254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074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8071B9F-23D5-4A4F-87F3-B9209EAA4D8D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027076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0DBBBF2-F5C6-4211-837E-CA9ABACFA5D8}" type="slidenum">
              <a:rPr lang="en-US" altLang="en-US"/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0270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707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796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074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8071B9F-23D5-4A4F-87F3-B9209EAA4D8D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027076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0DBBBF2-F5C6-4211-837E-CA9ABACFA5D8}" type="slidenum">
              <a:rPr lang="en-US" altLang="en-US"/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0270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707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3570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074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8071B9F-23D5-4A4F-87F3-B9209EAA4D8D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027076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0DBBBF2-F5C6-4211-837E-CA9ABACFA5D8}" type="slidenum">
              <a:rPr lang="en-US" altLang="en-US"/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10270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707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284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Earned Income Credit (EIC)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dirty="0"/>
              <a:t>Pub 4012 Tab I</a:t>
            </a:r>
          </a:p>
          <a:p>
            <a:r>
              <a:rPr lang="en-US" altLang="en-US" dirty="0"/>
              <a:t>Pub 17 Chapter 36</a:t>
            </a:r>
          </a:p>
          <a:p>
            <a:r>
              <a:rPr lang="en-US" altLang="en-US" dirty="0"/>
              <a:t>(Federal 1040-Line 66a)</a:t>
            </a:r>
          </a:p>
          <a:p>
            <a:r>
              <a:rPr lang="en-US" altLang="en-US" dirty="0"/>
              <a:t>(NJ 1040-Line 51a)</a:t>
            </a:r>
          </a:p>
          <a:p>
            <a:r>
              <a:rPr lang="en-US" altLang="en-US" dirty="0"/>
              <a:t>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0034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Disallowed EIC</a:t>
            </a:r>
          </a:p>
        </p:txBody>
      </p:sp>
      <p:sp>
        <p:nvSpPr>
          <p:cNvPr id="1044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 </a:t>
            </a:r>
            <a:r>
              <a:rPr lang="en-US" altLang="en-US" dirty="0">
                <a:solidFill>
                  <a:schemeClr val="accent4"/>
                </a:solidFill>
              </a:rPr>
              <a:t>Form 8862 must be attached to return if prior year EIC claim was denied or reduced for any reason other than a math or clerical error</a:t>
            </a:r>
          </a:p>
          <a:p>
            <a:pPr lvl="1"/>
            <a:r>
              <a:rPr lang="en-US" altLang="en-US" dirty="0">
                <a:solidFill>
                  <a:schemeClr val="accent4"/>
                </a:solidFill>
              </a:rPr>
              <a:t> </a:t>
            </a:r>
            <a:r>
              <a:rPr lang="en-US" altLang="en-US" sz="2600" dirty="0">
                <a:solidFill>
                  <a:schemeClr val="accent4"/>
                </a:solidFill>
              </a:rPr>
              <a:t>Enter in Federal Section \ Deductions \ Enter Myself \ Credits Menu \ </a:t>
            </a:r>
            <a:r>
              <a:rPr lang="en-US" sz="2600" dirty="0">
                <a:solidFill>
                  <a:schemeClr val="accent4"/>
                </a:solidFill>
              </a:rPr>
              <a:t>Earned Income Credit (Form 8862)</a:t>
            </a:r>
            <a:r>
              <a:rPr lang="en-US" altLang="en-US" sz="2600" dirty="0">
                <a:solidFill>
                  <a:schemeClr val="accent4"/>
                </a:solidFill>
              </a:rPr>
              <a:t> </a:t>
            </a:r>
          </a:p>
          <a:p>
            <a:r>
              <a:rPr lang="en-US" altLang="en-US" dirty="0">
                <a:solidFill>
                  <a:schemeClr val="accent4"/>
                </a:solidFill>
              </a:rPr>
              <a:t> If claim denied due to reckless or intentional disregard of EIC rules, cannot claim for 2 tax years</a:t>
            </a:r>
          </a:p>
          <a:p>
            <a:r>
              <a:rPr lang="en-US" altLang="en-US" dirty="0">
                <a:solidFill>
                  <a:schemeClr val="accent4"/>
                </a:solidFill>
              </a:rPr>
              <a:t> If fraud, cannot claim for 10 tax years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7094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EIC After Disallowance</a:t>
            </a:r>
            <a:br>
              <a:rPr lang="en-US" altLang="en-US" dirty="0"/>
            </a:br>
            <a:r>
              <a:rPr lang="en-US" altLang="en-US" sz="2400" b="0" dirty="0">
                <a:solidFill>
                  <a:srgbClr val="0070C0"/>
                </a:solidFill>
              </a:rPr>
              <a:t>Federal Section \ Deductions \ Enter Myself \ Credits Menu \ </a:t>
            </a:r>
            <a:r>
              <a:rPr lang="en-US" sz="2400" b="0" dirty="0">
                <a:solidFill>
                  <a:srgbClr val="0070C0"/>
                </a:solidFill>
              </a:rPr>
              <a:t>Earned Income Credit (Form 8862)</a:t>
            </a:r>
            <a:r>
              <a:rPr lang="en-US" altLang="en-US" sz="2400" b="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15858"/>
            <a:ext cx="8077200" cy="405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4"/>
          <p:cNvSpPr>
            <a:spLocks noChangeArrowheads="1"/>
          </p:cNvSpPr>
          <p:nvPr/>
        </p:nvSpPr>
        <p:spPr bwMode="auto">
          <a:xfrm flipV="1">
            <a:off x="381001" y="2362197"/>
            <a:ext cx="3657599" cy="51878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9672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 dirty="0"/>
              <a:t>EIC Amounts for 2015</a:t>
            </a:r>
            <a:endParaRPr lang="en-US" altLang="en-US" sz="2800" dirty="0"/>
          </a:p>
        </p:txBody>
      </p:sp>
      <p:sp>
        <p:nvSpPr>
          <p:cNvPr id="1030146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 dirty="0"/>
              <a:t> Maximum EIC amounts for 2015</a:t>
            </a:r>
          </a:p>
          <a:p>
            <a:pPr lvl="1"/>
            <a:r>
              <a:rPr lang="en-US" altLang="en-US" sz="3600" dirty="0"/>
              <a:t> $6,242 with three or more qualifying children</a:t>
            </a:r>
          </a:p>
          <a:p>
            <a:pPr lvl="1"/>
            <a:r>
              <a:rPr lang="en-US" altLang="en-US" sz="3600" dirty="0"/>
              <a:t> $5,548 with two qualifying children</a:t>
            </a:r>
          </a:p>
          <a:p>
            <a:pPr lvl="1"/>
            <a:r>
              <a:rPr lang="en-US" altLang="en-US" sz="3600" dirty="0"/>
              <a:t> $3,359 with one qualifying child</a:t>
            </a:r>
          </a:p>
          <a:p>
            <a:pPr lvl="1"/>
            <a:r>
              <a:rPr lang="en-US" altLang="en-US" sz="3600" dirty="0"/>
              <a:t> $503 with no qualifying children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83177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7604125" algn="r"/>
              </a:tabLst>
            </a:pPr>
            <a:r>
              <a:rPr lang="en-US" altLang="en-US"/>
              <a:t>Other Considerations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04653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en-US" dirty="0"/>
              <a:t> For EIC, support is </a:t>
            </a:r>
            <a:r>
              <a:rPr lang="en-US" altLang="en-US" u="sng" dirty="0"/>
              <a:t>not</a:t>
            </a:r>
            <a:r>
              <a:rPr lang="en-US" altLang="en-US" dirty="0"/>
              <a:t> an issue</a:t>
            </a:r>
          </a:p>
          <a:p>
            <a:r>
              <a:rPr lang="en-US" altLang="en-US" dirty="0"/>
              <a:t> Under rules for divorced/separated parents, </a:t>
            </a:r>
            <a:r>
              <a:rPr lang="en-US" altLang="en-US" b="1" u="sng" dirty="0"/>
              <a:t>only custodial parent qualifies for EIC, no matter who claims dependent</a:t>
            </a:r>
          </a:p>
          <a:p>
            <a:r>
              <a:rPr lang="en-US" altLang="en-US" dirty="0"/>
              <a:t> If a nondependent can be claimed as a qualifying child for EIC:</a:t>
            </a:r>
          </a:p>
          <a:p>
            <a:pPr lvl="1"/>
            <a:r>
              <a:rPr lang="en-US" altLang="en-US" dirty="0"/>
              <a:t> Name of nondependent will not be listed in Exemption section of Federal 1040, but will be listed on Schedule EIC</a:t>
            </a:r>
          </a:p>
          <a:p>
            <a:pPr lvl="1"/>
            <a:r>
              <a:rPr lang="en-US" altLang="en-US" dirty="0"/>
              <a:t> Name of nondependent will be listed in Dependent section of NJ 1040, followed by (EIC ONLY)</a:t>
            </a:r>
          </a:p>
          <a:p>
            <a:pPr lvl="2"/>
            <a:r>
              <a:rPr lang="en-US" altLang="en-US" dirty="0"/>
              <a:t> Needed for NJ to verify amount of NJ Earned Income Tax Credit </a:t>
            </a:r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031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291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>
            <a:normAutofit/>
          </a:bodyPr>
          <a:lstStyle/>
          <a:p>
            <a:r>
              <a:rPr lang="en-US" altLang="en-US" sz="3000" dirty="0"/>
              <a:t>TS – Nondependent Who Is Qualified Child For Earned Income Credit – 1040 Exemption Section</a:t>
            </a:r>
          </a:p>
        </p:txBody>
      </p:sp>
      <p:pic>
        <p:nvPicPr>
          <p:cNvPr id="14" name="Picture 2" descr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3048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0" name="Picture 9" descr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066800"/>
            <a:ext cx="612648" cy="163373"/>
          </a:xfrm>
          <a:prstGeom prst="rect">
            <a:avLst/>
          </a:prstGeom>
        </p:spPr>
      </p:pic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6405" y="1553227"/>
            <a:ext cx="7419845" cy="4020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663879" y="5699343"/>
            <a:ext cx="8241441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Does not include name of second child who is a nondependent, but is</a:t>
            </a:r>
          </a:p>
          <a:p>
            <a:r>
              <a:rPr lang="en-US" b="1" dirty="0"/>
              <a:t>a qualified child for Earned Income Credit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1490598" y="3457181"/>
            <a:ext cx="1189972" cy="764089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07169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291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>
            <a:normAutofit/>
          </a:bodyPr>
          <a:lstStyle/>
          <a:p>
            <a:r>
              <a:rPr lang="en-US" altLang="en-US" sz="3000" dirty="0"/>
              <a:t>TS – Nondependent Who Is Qualified Child For Earned Income Credit – Schedule EIC</a:t>
            </a:r>
          </a:p>
        </p:txBody>
      </p:sp>
      <p:pic>
        <p:nvPicPr>
          <p:cNvPr id="14" name="Picture 2" descr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3048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0" name="Picture 9" descr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066800"/>
            <a:ext cx="612648" cy="16337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63879" y="5699343"/>
            <a:ext cx="8241441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Includes name of second child who is a nondependent, but is</a:t>
            </a:r>
          </a:p>
          <a:p>
            <a:r>
              <a:rPr lang="en-US" b="1" dirty="0"/>
              <a:t>a qualified child for Earned Income Credit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1490598" y="3457181"/>
            <a:ext cx="1189972" cy="764089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3730" y="1550096"/>
            <a:ext cx="7485870" cy="418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Oval 4"/>
          <p:cNvSpPr>
            <a:spLocks noChangeArrowheads="1"/>
          </p:cNvSpPr>
          <p:nvPr/>
        </p:nvSpPr>
        <p:spPr bwMode="auto">
          <a:xfrm>
            <a:off x="4852385" y="4096011"/>
            <a:ext cx="1034847" cy="4634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1738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291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altLang="en-US" sz="3000" dirty="0"/>
              <a:t>TS – Nondependent Who Is Qualified Child For Earned Income Credit – NJ 1040 Dependent Section</a:t>
            </a:r>
          </a:p>
        </p:txBody>
      </p:sp>
      <p:pic>
        <p:nvPicPr>
          <p:cNvPr id="14" name="Picture 2" descr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3048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0" name="Picture 9" descr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066800"/>
            <a:ext cx="612648" cy="16337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63879" y="5699343"/>
            <a:ext cx="8241441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For a nondependent who is a qualified child for Earned Income Credit,</a:t>
            </a:r>
          </a:p>
          <a:p>
            <a:r>
              <a:rPr lang="en-US" b="1" dirty="0"/>
              <a:t>NJ Dependent Section shows name of child followed by ”(EIC ONLY)”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1490598" y="3457181"/>
            <a:ext cx="1189972" cy="764089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val 4"/>
          <p:cNvSpPr>
            <a:spLocks noChangeArrowheads="1"/>
          </p:cNvSpPr>
          <p:nvPr/>
        </p:nvSpPr>
        <p:spPr bwMode="auto">
          <a:xfrm>
            <a:off x="4852385" y="4096011"/>
            <a:ext cx="1034847" cy="4634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353" y="1540702"/>
            <a:ext cx="7690981" cy="4208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Oval 4"/>
          <p:cNvSpPr>
            <a:spLocks noChangeArrowheads="1"/>
          </p:cNvSpPr>
          <p:nvPr/>
        </p:nvSpPr>
        <p:spPr bwMode="auto">
          <a:xfrm>
            <a:off x="781426" y="5105400"/>
            <a:ext cx="3104774" cy="34304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8542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 autoUpdateAnimBg="0"/>
      <p:bldP spid="17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NJ Earned Income Tax Credit (EITC)</a:t>
            </a:r>
          </a:p>
        </p:txBody>
      </p:sp>
      <p:sp>
        <p:nvSpPr>
          <p:cNvPr id="3072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en-US" dirty="0"/>
              <a:t> Residents who are eligible &amp; file for Federal EIC may also apply for a NJ EITC</a:t>
            </a:r>
          </a:p>
          <a:p>
            <a:pPr lvl="1"/>
            <a:r>
              <a:rPr lang="en-US" altLang="en-US" dirty="0"/>
              <a:t> Client may have Federal earned income, but no NJ earned income (e.g. – disability, third-party sick pay).  Still eligible for NJ EITC </a:t>
            </a:r>
          </a:p>
          <a:p>
            <a:r>
              <a:rPr lang="en-US" altLang="en-US" dirty="0"/>
              <a:t> NJ EITC = 30% of Federal EIC</a:t>
            </a:r>
          </a:p>
          <a:p>
            <a:pPr lvl="1"/>
            <a:r>
              <a:rPr lang="en-US" altLang="en-US" dirty="0"/>
              <a:t> TaxSlayer calculates automatically on NJ 1040 Line 51a</a:t>
            </a:r>
          </a:p>
          <a:p>
            <a:r>
              <a:rPr lang="en-US" altLang="en-US" dirty="0"/>
              <a:t> Before issuing refund checks, NJ checking EITC claims carefully to reduce fraud </a:t>
            </a:r>
          </a:p>
          <a:p>
            <a:pPr lvl="1"/>
            <a:r>
              <a:rPr lang="en-US" altLang="en-US" dirty="0"/>
              <a:t> IRS also checks for fraud, but takes a while.  NJ does not want to issue refunds and then have to recover money</a:t>
            </a:r>
          </a:p>
        </p:txBody>
      </p:sp>
      <p:pic>
        <p:nvPicPr>
          <p:cNvPr id="9" name="Picture 2" descr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3048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11" name="Picture 10" descr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990600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239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NJ Earned Income Tax Credit (EITC) Fraud Detection Measures</a:t>
            </a:r>
          </a:p>
        </p:txBody>
      </p:sp>
      <p:sp>
        <p:nvSpPr>
          <p:cNvPr id="309251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/>
          </a:bodyPr>
          <a:lstStyle/>
          <a:p>
            <a:r>
              <a:rPr lang="en-US" altLang="en-US" sz="2700" dirty="0"/>
              <a:t> NJ checks EITC claims carefully.  Frequently sends out requests for additional info</a:t>
            </a:r>
          </a:p>
          <a:p>
            <a:pPr lvl="1"/>
            <a:r>
              <a:rPr lang="en-US" altLang="en-US" sz="2400" dirty="0"/>
              <a:t> Federal tax account transcript – includes original Federal return, amended return, other IRS letters</a:t>
            </a:r>
          </a:p>
          <a:p>
            <a:pPr lvl="1"/>
            <a:r>
              <a:rPr lang="en-US" altLang="en-US" sz="2400" dirty="0"/>
              <a:t> SS cards for taxpayer and dependents - to track across years and geography</a:t>
            </a:r>
          </a:p>
          <a:p>
            <a:pPr lvl="1"/>
            <a:r>
              <a:rPr lang="en-US" altLang="en-US" sz="2400" dirty="0"/>
              <a:t> Birth certificate/guardianship documents for  kids</a:t>
            </a:r>
          </a:p>
          <a:p>
            <a:pPr lvl="1"/>
            <a:r>
              <a:rPr lang="en-US" altLang="en-US" sz="2400" dirty="0"/>
              <a:t> May definitely delay refunds</a:t>
            </a:r>
          </a:p>
          <a:p>
            <a:r>
              <a:rPr lang="en-US" altLang="en-US" sz="2700" dirty="0"/>
              <a:t> Also sends out requests to explain differences between Federal and NJ pension amounts</a:t>
            </a:r>
          </a:p>
          <a:p>
            <a:pPr lvl="1"/>
            <a:r>
              <a:rPr lang="en-US" altLang="en-US" sz="2400" dirty="0"/>
              <a:t> Military pensions, 3-year rule, etc.</a:t>
            </a:r>
          </a:p>
          <a:p>
            <a:endParaRPr lang="en-US" altLang="en-US" dirty="0"/>
          </a:p>
        </p:txBody>
      </p:sp>
      <p:pic>
        <p:nvPicPr>
          <p:cNvPr id="7" name="Picture 2" descr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170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t="27364"/>
          <a:stretch>
            <a:fillRect/>
          </a:stretch>
        </p:blipFill>
        <p:spPr bwMode="auto">
          <a:xfrm>
            <a:off x="663878" y="1528176"/>
            <a:ext cx="7603299" cy="448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291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TS – Earned Income Tax Credit - NJ 1040 Line 51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7503090" y="5235878"/>
            <a:ext cx="688932" cy="338204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2" descr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3048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10" name="Picture 9" descr="NJ TaxSlayer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066800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62373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EIC – </a:t>
            </a:r>
            <a:br>
              <a:rPr lang="en-US" altLang="en-US"/>
            </a:br>
            <a:r>
              <a:rPr lang="en-US" altLang="en-US"/>
              <a:t>General Eligibility Requirements</a:t>
            </a:r>
            <a:endParaRPr lang="en-US" altLang="en-US" dirty="0"/>
          </a:p>
        </p:txBody>
      </p:sp>
      <p:sp>
        <p:nvSpPr>
          <p:cNvPr id="10158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 Must have earned income</a:t>
            </a:r>
          </a:p>
          <a:p>
            <a:r>
              <a:rPr lang="en-US" altLang="en-US" dirty="0"/>
              <a:t> Most common sources are: </a:t>
            </a:r>
          </a:p>
          <a:p>
            <a:pPr lvl="1"/>
            <a:r>
              <a:rPr lang="en-US" altLang="en-US" dirty="0"/>
              <a:t> Wages, salaries &amp; tips</a:t>
            </a:r>
          </a:p>
          <a:p>
            <a:pPr lvl="1"/>
            <a:r>
              <a:rPr lang="en-US" altLang="en-US" dirty="0"/>
              <a:t> Disability benefits received prior to minimum company retirement age</a:t>
            </a:r>
          </a:p>
          <a:p>
            <a:pPr lvl="1"/>
            <a:r>
              <a:rPr lang="en-US" altLang="en-US" dirty="0"/>
              <a:t> Self-employment income</a:t>
            </a:r>
          </a:p>
          <a:p>
            <a:pPr lvl="1"/>
            <a:r>
              <a:rPr lang="en-US" altLang="en-US" dirty="0"/>
              <a:t> Household employee income</a:t>
            </a:r>
          </a:p>
          <a:p>
            <a:pPr lvl="1"/>
            <a:r>
              <a:rPr lang="en-US" altLang="en-US" dirty="0"/>
              <a:t> (full list in Pub 4012 Tab I) </a:t>
            </a:r>
          </a:p>
          <a:p>
            <a:r>
              <a:rPr lang="en-US" altLang="en-US" dirty="0"/>
              <a:t> Taxpayer &amp; children must have SS #s valid for employment</a:t>
            </a:r>
          </a:p>
          <a:p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6" name="TextBox 5" descr="NJ Pub Ref"/>
          <p:cNvSpPr txBox="1"/>
          <p:nvPr/>
        </p:nvSpPr>
        <p:spPr>
          <a:xfrm>
            <a:off x="7208321" y="58579"/>
            <a:ext cx="1560812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I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3672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8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EIC – General Eligibility Requirements</a:t>
            </a:r>
            <a:endParaRPr lang="en-US" altLang="en-US" sz="2400" dirty="0"/>
          </a:p>
        </p:txBody>
      </p:sp>
      <p:sp>
        <p:nvSpPr>
          <p:cNvPr id="163737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534400" cy="49530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 Not filing MFS</a:t>
            </a:r>
          </a:p>
          <a:p>
            <a:pPr>
              <a:defRPr/>
            </a:pPr>
            <a:r>
              <a:rPr lang="en-US" dirty="0"/>
              <a:t> Citizen or resident alien all year</a:t>
            </a:r>
          </a:p>
          <a:p>
            <a:pPr>
              <a:defRPr/>
            </a:pPr>
            <a:r>
              <a:rPr lang="en-US" dirty="0"/>
              <a:t> Investment income must be &lt;/= $3,400 </a:t>
            </a:r>
          </a:p>
          <a:p>
            <a:pPr>
              <a:defRPr/>
            </a:pPr>
            <a:r>
              <a:rPr lang="en-US" dirty="0"/>
              <a:t> Cannot be qualifying child of another person</a:t>
            </a:r>
          </a:p>
          <a:p>
            <a:pPr>
              <a:defRPr/>
            </a:pPr>
            <a:r>
              <a:rPr lang="en-US" dirty="0"/>
              <a:t> Under specific AGI &amp; earned income limitations(2015)</a:t>
            </a:r>
          </a:p>
          <a:p>
            <a:pPr lvl="1">
              <a:defRPr/>
            </a:pPr>
            <a:r>
              <a:rPr lang="en-US" dirty="0"/>
              <a:t> $47,747($53,267 MFJ)–3 or more qualifying children</a:t>
            </a:r>
          </a:p>
          <a:p>
            <a:pPr lvl="1">
              <a:defRPr/>
            </a:pPr>
            <a:r>
              <a:rPr lang="en-US" dirty="0"/>
              <a:t>  $44,454($49,974 MFJ)-2 qualifying children</a:t>
            </a:r>
          </a:p>
          <a:p>
            <a:pPr lvl="1">
              <a:defRPr/>
            </a:pPr>
            <a:r>
              <a:rPr lang="en-US" dirty="0"/>
              <a:t>  $39,131($44,651 MFJ)-1 qualifying child</a:t>
            </a:r>
          </a:p>
          <a:p>
            <a:pPr lvl="1">
              <a:defRPr/>
            </a:pPr>
            <a:r>
              <a:rPr lang="en-US" dirty="0"/>
              <a:t>  $14,820($20,330 MFJ)-no qualifying child</a:t>
            </a:r>
          </a:p>
          <a:p>
            <a:pPr marL="400050" lvl="1" indent="0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  <p:sp>
        <p:nvSpPr>
          <p:cNvPr id="5" name="TextBox 4" descr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/>
              <a:t>(cont’d)</a:t>
            </a:r>
            <a:endParaRPr lang="en-US" sz="1600" dirty="0"/>
          </a:p>
        </p:txBody>
      </p:sp>
      <p:sp>
        <p:nvSpPr>
          <p:cNvPr id="6" name="TextBox 5" descr="NJ Pub Ref"/>
          <p:cNvSpPr txBox="1"/>
          <p:nvPr/>
        </p:nvSpPr>
        <p:spPr>
          <a:xfrm>
            <a:off x="7208321" y="58579"/>
            <a:ext cx="1560812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I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99698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9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EIC – Additional Requirements With </a:t>
            </a:r>
            <a:br>
              <a:rPr lang="en-US" altLang="en-US"/>
            </a:br>
            <a:r>
              <a:rPr lang="en-US" altLang="en-US"/>
              <a:t>No Qualifying Child</a:t>
            </a:r>
            <a:endParaRPr lang="en-US" altLang="en-US" dirty="0"/>
          </a:p>
        </p:txBody>
      </p:sp>
      <p:sp>
        <p:nvSpPr>
          <p:cNvPr id="1019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At least 25 but under 65 as of 12/31</a:t>
            </a:r>
          </a:p>
          <a:p>
            <a:r>
              <a:rPr lang="en-US" altLang="en-US" dirty="0"/>
              <a:t> Cannot be the dependent or qualifying child of another person</a:t>
            </a:r>
          </a:p>
          <a:p>
            <a:r>
              <a:rPr lang="en-US" altLang="en-US" dirty="0"/>
              <a:t> Lived in US more than half the year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5" name="TextBox 4" descr="NJ Pub Ref"/>
          <p:cNvSpPr txBox="1"/>
          <p:nvPr/>
        </p:nvSpPr>
        <p:spPr>
          <a:xfrm>
            <a:off x="7208321" y="58579"/>
            <a:ext cx="1560812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I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64405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1268413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EIC – Additional Requirements With Qualifying Child</a:t>
            </a:r>
            <a:endParaRPr lang="en-US" altLang="en-US" sz="2400" dirty="0"/>
          </a:p>
        </p:txBody>
      </p:sp>
      <p:sp>
        <p:nvSpPr>
          <p:cNvPr id="10219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01000" cy="4800600"/>
          </a:xfrm>
        </p:spPr>
        <p:txBody>
          <a:bodyPr>
            <a:normAutofit lnSpcReduction="10000"/>
          </a:bodyPr>
          <a:lstStyle/>
          <a:p>
            <a:r>
              <a:rPr lang="en-US" altLang="en-US" sz="2800" dirty="0"/>
              <a:t> Child meets qualifying relationship requirements</a:t>
            </a:r>
          </a:p>
          <a:p>
            <a:r>
              <a:rPr lang="en-US" altLang="en-US" sz="2800" dirty="0"/>
              <a:t> Child must have SS # valid for employment </a:t>
            </a:r>
          </a:p>
          <a:p>
            <a:r>
              <a:rPr lang="en-US" altLang="en-US" sz="2800" dirty="0"/>
              <a:t> Child under 19, OR under 24 &amp; full-time student &amp; younger than taxpayer, OR any age &amp; permanently &amp; totally disabled</a:t>
            </a:r>
          </a:p>
          <a:p>
            <a:r>
              <a:rPr lang="en-US" altLang="en-US" sz="2800" dirty="0"/>
              <a:t> Child did not file a joint return</a:t>
            </a:r>
          </a:p>
          <a:p>
            <a:r>
              <a:rPr lang="en-US" altLang="en-US" sz="2800" dirty="0"/>
              <a:t> Child lived with taxpayer over half the year</a:t>
            </a:r>
          </a:p>
          <a:p>
            <a:r>
              <a:rPr lang="en-US" altLang="en-US" sz="2800" dirty="0"/>
              <a:t> Child is unmarried BUT see Pub 17 for exceptions</a:t>
            </a:r>
          </a:p>
          <a:p>
            <a:r>
              <a:rPr lang="en-US" altLang="en-US" sz="2800" b="1" dirty="0"/>
              <a:t> Qualifying Child </a:t>
            </a:r>
            <a:r>
              <a:rPr lang="en-US" altLang="en-US" sz="2800" b="1" u="sng" dirty="0"/>
              <a:t>does NOT have to be a dependent</a:t>
            </a:r>
            <a:endParaRPr lang="en-US" altLang="en-US" sz="2800" b="1" dirty="0"/>
          </a:p>
        </p:txBody>
      </p:sp>
      <p:sp>
        <p:nvSpPr>
          <p:cNvPr id="5" name="TextBox 4" descr="NJ Pub Ref"/>
          <p:cNvSpPr txBox="1"/>
          <p:nvPr/>
        </p:nvSpPr>
        <p:spPr>
          <a:xfrm>
            <a:off x="7208321" y="58579"/>
            <a:ext cx="1560812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I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99139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815340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EIC – Qualifying Child of More than One Person</a:t>
            </a:r>
            <a:endParaRPr lang="en-US" altLang="en-US" sz="2400" dirty="0">
              <a:solidFill>
                <a:schemeClr val="tx1"/>
              </a:solidFill>
            </a:endParaRPr>
          </a:p>
        </p:txBody>
      </p:sp>
      <p:sp>
        <p:nvSpPr>
          <p:cNvPr id="102400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077200" cy="47244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altLang="en-US" sz="3000" dirty="0"/>
              <a:t> If child meets conditions to be qualifying child of more than one person, only one person can claim child.  Taxpayers can choose which person will claim the child</a:t>
            </a:r>
          </a:p>
          <a:p>
            <a:pPr eaLnBrk="1" hangingPunct="1"/>
            <a:r>
              <a:rPr lang="en-US" altLang="en-US" sz="3000" dirty="0"/>
              <a:t> If multiple people claim same child, Tie-Breaker Rules applied for who can claim (in order):</a:t>
            </a:r>
          </a:p>
          <a:p>
            <a:pPr lvl="1" eaLnBrk="1" hangingPunct="1"/>
            <a:r>
              <a:rPr lang="en-US" altLang="en-US" dirty="0"/>
              <a:t> Parent</a:t>
            </a:r>
          </a:p>
          <a:p>
            <a:pPr lvl="1" eaLnBrk="1" hangingPunct="1"/>
            <a:r>
              <a:rPr lang="en-US" altLang="en-US" dirty="0"/>
              <a:t> Parent with whom child lived longest</a:t>
            </a:r>
          </a:p>
          <a:p>
            <a:pPr lvl="1" eaLnBrk="1" hangingPunct="1"/>
            <a:r>
              <a:rPr lang="en-US" altLang="en-US" dirty="0"/>
              <a:t> Parent with highest AGI</a:t>
            </a:r>
          </a:p>
          <a:p>
            <a:pPr lvl="1" eaLnBrk="1" hangingPunct="1"/>
            <a:r>
              <a:rPr lang="en-US" altLang="en-US" dirty="0"/>
              <a:t> If no one is the parent, person with highest AGI</a:t>
            </a:r>
            <a:br>
              <a:rPr lang="en-US" altLang="en-US" dirty="0"/>
            </a:br>
            <a:endParaRPr lang="en-US" altLang="en-US" dirty="0"/>
          </a:p>
          <a:p>
            <a:pPr>
              <a:buNone/>
            </a:pPr>
            <a:r>
              <a:rPr lang="en-US" altLang="en-US" dirty="0"/>
              <a:t>NOTE:  </a:t>
            </a:r>
            <a:r>
              <a:rPr lang="en-US" altLang="en-US" dirty="0" err="1"/>
              <a:t>TaxAide</a:t>
            </a:r>
            <a:r>
              <a:rPr lang="en-US" altLang="en-US" dirty="0"/>
              <a:t> counselor will never invoke Tie-Breaker Rules; that’s an IRS function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6" name="TextBox 5" descr="NJ Pub Ref"/>
          <p:cNvSpPr txBox="1"/>
          <p:nvPr/>
        </p:nvSpPr>
        <p:spPr>
          <a:xfrm>
            <a:off x="7208321" y="58579"/>
            <a:ext cx="1560812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</a:t>
            </a:r>
            <a:r>
              <a:rPr lang="en-US" sz="1600"/>
              <a:t>4012 Tab I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10527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EIC Is Determined</a:t>
            </a:r>
          </a:p>
        </p:txBody>
      </p:sp>
      <p:sp>
        <p:nvSpPr>
          <p:cNvPr id="10260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/>
              <a:t> Amount of EIC based on:</a:t>
            </a:r>
          </a:p>
          <a:p>
            <a:pPr lvl="1"/>
            <a:r>
              <a:rPr lang="en-US" altLang="en-US" dirty="0"/>
              <a:t> Filing status</a:t>
            </a:r>
          </a:p>
          <a:p>
            <a:pPr lvl="1"/>
            <a:r>
              <a:rPr lang="en-US" altLang="en-US" dirty="0"/>
              <a:t> Number of qualifying children (0, 1, 2, 3)</a:t>
            </a:r>
          </a:p>
          <a:p>
            <a:pPr lvl="1"/>
            <a:r>
              <a:rPr lang="en-US" altLang="en-US" dirty="0"/>
              <a:t> Higher of earned income or AGI</a:t>
            </a:r>
          </a:p>
          <a:p>
            <a:r>
              <a:rPr lang="en-US" altLang="en-US" dirty="0"/>
              <a:t> TaxSlayer determines EIC based on information entered in Filing Status, Personal Information, Dependent Information, and Income sections</a:t>
            </a:r>
          </a:p>
          <a:p>
            <a:pPr lvl="1"/>
            <a:r>
              <a:rPr lang="en-US" altLang="en-US" dirty="0"/>
              <a:t> Some additional data needed, so </a:t>
            </a:r>
            <a:r>
              <a:rPr lang="en-US" altLang="en-US" dirty="0" err="1"/>
              <a:t>TaxSlayer</a:t>
            </a:r>
            <a:r>
              <a:rPr lang="en-US" altLang="en-US" dirty="0"/>
              <a:t> inserts EIC Checklist in e-File section after return is completed.  Answer questions not already populated </a:t>
            </a:r>
          </a:p>
          <a:p>
            <a:pPr lvl="1"/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3173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EIC Checklist – Form 8867</a:t>
            </a:r>
            <a:br>
              <a:rPr lang="en-US" altLang="en-US" dirty="0"/>
            </a:br>
            <a:r>
              <a:rPr lang="en-US" altLang="en-US" sz="2200" dirty="0">
                <a:solidFill>
                  <a:srgbClr val="0070C0"/>
                </a:solidFill>
              </a:rPr>
              <a:t>e-File Section \ EIC Checklist</a:t>
            </a:r>
            <a:endParaRPr lang="en-US" altLang="en-US" sz="2200" b="0" dirty="0">
              <a:solidFill>
                <a:srgbClr val="0070C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830325"/>
            <a:ext cx="8077200" cy="4264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3638248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EIC Checklist – Questions for All Taxpayers – Form 8867</a:t>
            </a:r>
            <a:br>
              <a:rPr lang="en-US" altLang="en-US" dirty="0"/>
            </a:br>
            <a:r>
              <a:rPr lang="en-US" altLang="en-US" sz="2200" dirty="0">
                <a:solidFill>
                  <a:srgbClr val="0070C0"/>
                </a:solidFill>
              </a:rPr>
              <a:t>E-File Section \ EIC Checklist \ Questions for all Taxpayers</a:t>
            </a:r>
            <a:endParaRPr lang="en-US" altLang="en-US" sz="2200" b="0" dirty="0">
              <a:solidFill>
                <a:srgbClr val="0070C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23158" t="15705" r="5505"/>
          <a:stretch>
            <a:fillRect/>
          </a:stretch>
        </p:blipFill>
        <p:spPr bwMode="auto">
          <a:xfrm>
            <a:off x="609600" y="1600200"/>
            <a:ext cx="7578247" cy="4604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200400" y="1600200"/>
            <a:ext cx="4886787" cy="92333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Answer questions not already populated;</a:t>
            </a:r>
          </a:p>
          <a:p>
            <a:r>
              <a:rPr lang="en-US" b="1" dirty="0"/>
              <a:t>some questions do not apply to </a:t>
            </a:r>
            <a:r>
              <a:rPr lang="en-US" b="1" dirty="0" err="1"/>
              <a:t>TaxAide</a:t>
            </a:r>
            <a:r>
              <a:rPr lang="en-US" b="1" dirty="0"/>
              <a:t>, </a:t>
            </a:r>
          </a:p>
          <a:p>
            <a:r>
              <a:rPr lang="en-US" b="1" dirty="0"/>
              <a:t>but must still be answered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67200" y="2590800"/>
            <a:ext cx="2667000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Must be answered Yes</a:t>
            </a:r>
          </a:p>
        </p:txBody>
      </p:sp>
      <p:cxnSp>
        <p:nvCxnSpPr>
          <p:cNvPr id="13" name="Straight Arrow Connector 12"/>
          <p:cNvCxnSpPr>
            <a:endCxn id="14" idx="2"/>
          </p:cNvCxnSpPr>
          <p:nvPr/>
        </p:nvCxnSpPr>
        <p:spPr bwMode="auto">
          <a:xfrm>
            <a:off x="6019800" y="2971800"/>
            <a:ext cx="914400" cy="114299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Oval 4"/>
          <p:cNvSpPr>
            <a:spLocks noChangeArrowheads="1"/>
          </p:cNvSpPr>
          <p:nvPr/>
        </p:nvSpPr>
        <p:spPr bwMode="auto">
          <a:xfrm flipV="1">
            <a:off x="6934200" y="2895598"/>
            <a:ext cx="761999" cy="38100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9356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 autoUpdateAnimBg="0"/>
    </p:bldLst>
  </p:timing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1323</Words>
  <Application>Microsoft Office PowerPoint</Application>
  <PresentationFormat>On-screen Show (4:3)</PresentationFormat>
  <Paragraphs>205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ＭＳ Ｐゴシック</vt:lpstr>
      <vt:lpstr>Arial</vt:lpstr>
      <vt:lpstr>Calibri</vt:lpstr>
      <vt:lpstr>Verdana</vt:lpstr>
      <vt:lpstr>Wingdings</vt:lpstr>
      <vt:lpstr>NJ Template 06</vt:lpstr>
      <vt:lpstr>Earned Income Credit (EIC) </vt:lpstr>
      <vt:lpstr>EIC –  General Eligibility Requirements</vt:lpstr>
      <vt:lpstr>EIC – General Eligibility Requirements</vt:lpstr>
      <vt:lpstr>EIC – Additional Requirements With  No Qualifying Child</vt:lpstr>
      <vt:lpstr>EIC – Additional Requirements With Qualifying Child</vt:lpstr>
      <vt:lpstr>EIC – Qualifying Child of More than One Person</vt:lpstr>
      <vt:lpstr>How EIC Is Determined</vt:lpstr>
      <vt:lpstr>EIC Checklist – Form 8867 e-File Section \ EIC Checklist</vt:lpstr>
      <vt:lpstr>EIC Checklist – Questions for All Taxpayers – Form 8867 E-File Section \ EIC Checklist \ Questions for all Taxpayers</vt:lpstr>
      <vt:lpstr>Disallowed EIC</vt:lpstr>
      <vt:lpstr>EIC After Disallowance Federal Section \ Deductions \ Enter Myself \ Credits Menu \ Earned Income Credit (Form 8862) </vt:lpstr>
      <vt:lpstr>EIC Amounts for 2015</vt:lpstr>
      <vt:lpstr>Other Considerations</vt:lpstr>
      <vt:lpstr>TS – Nondependent Who Is Qualified Child For Earned Income Credit – 1040 Exemption Section</vt:lpstr>
      <vt:lpstr>TS – Nondependent Who Is Qualified Child For Earned Income Credit – Schedule EIC</vt:lpstr>
      <vt:lpstr>TS – Nondependent Who Is Qualified Child For Earned Income Credit – NJ 1040 Dependent Section</vt:lpstr>
      <vt:lpstr>NJ Earned Income Tax Credit (EITC)</vt:lpstr>
      <vt:lpstr>NJ Earned Income Tax Credit (EITC) Fraud Detection Measures</vt:lpstr>
      <vt:lpstr>TS – Earned Income Tax Credit - NJ 1040 Line 51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3</cp:revision>
  <cp:lastPrinted>2012-10-15T20:27:10Z</cp:lastPrinted>
  <dcterms:created xsi:type="dcterms:W3CDTF">2014-10-17T16:41:52Z</dcterms:created>
  <dcterms:modified xsi:type="dcterms:W3CDTF">2016-12-12T21:00:10Z</dcterms:modified>
</cp:coreProperties>
</file>